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6" r:id="rId4"/>
    <p:sldId id="261" r:id="rId5"/>
    <p:sldId id="262" r:id="rId6"/>
    <p:sldId id="264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7" r:id="rId15"/>
    <p:sldId id="278" r:id="rId16"/>
    <p:sldId id="279" r:id="rId17"/>
    <p:sldId id="276" r:id="rId18"/>
    <p:sldId id="281" r:id="rId19"/>
    <p:sldId id="285" r:id="rId20"/>
    <p:sldId id="286" r:id="rId21"/>
    <p:sldId id="287" r:id="rId22"/>
    <p:sldId id="288" r:id="rId23"/>
    <p:sldId id="290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5CDC-FA26-4CCF-9347-BF46EC5C163F}" type="datetimeFigureOut">
              <a:rPr lang="hu-HU" smtClean="0"/>
              <a:pPr/>
              <a:t>2016.10.05.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865C-F80F-4AA2-AF90-CC050BA3187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24936" cy="1470025"/>
          </a:xfrm>
        </p:spPr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Fizikai kémia 2 – Reakciókinetika 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Számolási gyakorlat</a:t>
            </a:r>
            <a:endParaRPr lang="hu-H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Arial" pitchFamily="34" charset="0"/>
                <a:cs typeface="Arial" pitchFamily="34" charset="0"/>
              </a:rPr>
              <a:t>1. feladat:</a:t>
            </a:r>
          </a:p>
          <a:p>
            <a:pPr marL="914400" lvl="1" indent="-457200" algn="just">
              <a:buFont typeface="+mj-lt"/>
              <a:buAutoNum type="alphaLcParenR" startAt="2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A ütközések hányad része történik elegendő energiával ahhoz, hogy végbemenjen a reakció az adott hőmérsékleten, ha az aktiválási energia </a:t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>40 kJ/mol?</a:t>
            </a: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195" name="Object 0"/>
          <p:cNvGraphicFramePr>
            <a:graphicFrameLocks noChangeAspect="1"/>
          </p:cNvGraphicFramePr>
          <p:nvPr/>
        </p:nvGraphicFramePr>
        <p:xfrm>
          <a:off x="110721" y="4052550"/>
          <a:ext cx="8997783" cy="1320666"/>
        </p:xfrm>
        <a:graphic>
          <a:graphicData uri="http://schemas.openxmlformats.org/presentationml/2006/ole">
            <p:oleObj spid="_x0000_s8195" name="Equation" r:id="rId3" imgW="3479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Arial" pitchFamily="34" charset="0"/>
                <a:cs typeface="Arial" pitchFamily="34" charset="0"/>
              </a:rPr>
              <a:t>1. feladat:</a:t>
            </a:r>
          </a:p>
          <a:p>
            <a:pPr marL="914400" lvl="1" indent="-457200" algn="just">
              <a:buFont typeface="+mj-lt"/>
              <a:buAutoNum type="alphaLcParenR" startAt="3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Határozzuk meg a reakció sebességi együtthatóját!</a:t>
            </a:r>
          </a:p>
          <a:p>
            <a:pPr marL="914400" lvl="1" indent="-457200" algn="just">
              <a:buAutoNum type="alphaLcParenR" startAt="3"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18" name="Object 0"/>
          <p:cNvGraphicFramePr>
            <a:graphicFrameLocks noChangeAspect="1"/>
          </p:cNvGraphicFramePr>
          <p:nvPr/>
        </p:nvGraphicFramePr>
        <p:xfrm>
          <a:off x="2339752" y="2736205"/>
          <a:ext cx="4478337" cy="1412875"/>
        </p:xfrm>
        <a:graphic>
          <a:graphicData uri="http://schemas.openxmlformats.org/presentationml/2006/ole">
            <p:oleObj spid="_x0000_s9218" name="Equation" r:id="rId3" imgW="1447560" imgH="43164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331640" y="4293096"/>
          <a:ext cx="6661150" cy="557213"/>
        </p:xfrm>
        <a:graphic>
          <a:graphicData uri="http://schemas.openxmlformats.org/presentationml/2006/ole">
            <p:oleObj spid="_x0000_s9219" name="Equation" r:id="rId4" imgW="2908080" imgH="2286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339752" y="5373216"/>
          <a:ext cx="4450548" cy="937320"/>
        </p:xfrm>
        <a:graphic>
          <a:graphicData uri="http://schemas.openxmlformats.org/presentationml/2006/ole">
            <p:oleObj spid="_x0000_s9220" name="Equation" r:id="rId5" imgW="13460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Átmenetiállapot-elmélet (TST)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A termékek egy átmeneti állapoton keresztül keletkeznek</a:t>
            </a:r>
          </a:p>
          <a:p>
            <a:pPr lvl="1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Unimolekulás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reakció:  A        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       termékek</a:t>
            </a:r>
          </a:p>
          <a:p>
            <a:pPr lvl="1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Bimolekulás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reakció: A + B         AB         termékek</a:t>
            </a: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Az egyensúlyi állandók kanonikus kifejezése:</a:t>
            </a:r>
          </a:p>
          <a:p>
            <a:endParaRPr lang="hu-HU" sz="8000" dirty="0" smtClean="0">
              <a:latin typeface="Arial" pitchFamily="34" charset="0"/>
              <a:cs typeface="Arial" pitchFamily="34" charset="0"/>
            </a:endParaRPr>
          </a:p>
          <a:p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       : i-edik anyagfajta molekuláris állapotösszege standard állapotban</a:t>
            </a:r>
          </a:p>
          <a:p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      : i-edik anyagfajta </a:t>
            </a:r>
            <a:r>
              <a:rPr lang="hu-HU" altLang="en-US" sz="2400" dirty="0" err="1" smtClean="0">
                <a:latin typeface="Arial" pitchFamily="34" charset="0"/>
                <a:cs typeface="Arial" pitchFamily="34" charset="0"/>
              </a:rPr>
              <a:t>sztöchiometriai</a:t>
            </a:r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 száma</a:t>
            </a:r>
          </a:p>
          <a:p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         : reakció energiaváltozása  0 K-en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5508104" y="1916832"/>
          <a:ext cx="216024" cy="455119"/>
        </p:xfrm>
        <a:graphic>
          <a:graphicData uri="http://schemas.openxmlformats.org/presentationml/2006/ole">
            <p:oleObj spid="_x0000_s10247" name="Equation" r:id="rId3" imgW="88560" imgH="190440" progId="Equation.3">
              <p:embed/>
            </p:oleObj>
          </a:graphicData>
        </a:graphic>
      </p:graphicFrame>
      <p:graphicFrame>
        <p:nvGraphicFramePr>
          <p:cNvPr id="10249" name="Object 17"/>
          <p:cNvGraphicFramePr>
            <a:graphicFrameLocks noChangeAspect="1"/>
          </p:cNvGraphicFramePr>
          <p:nvPr/>
        </p:nvGraphicFramePr>
        <p:xfrm>
          <a:off x="4716463" y="2132335"/>
          <a:ext cx="522287" cy="288925"/>
        </p:xfrm>
        <a:graphic>
          <a:graphicData uri="http://schemas.openxmlformats.org/presentationml/2006/ole">
            <p:oleObj spid="_x0000_s10249" name="Equation" r:id="rId4" imgW="406080" imgH="228600" progId="Equation.3">
              <p:embed/>
            </p:oleObj>
          </a:graphicData>
        </a:graphic>
      </p:graphicFrame>
      <p:graphicFrame>
        <p:nvGraphicFramePr>
          <p:cNvPr id="10251" name="Object 17"/>
          <p:cNvGraphicFramePr>
            <a:graphicFrameLocks noChangeAspect="1"/>
          </p:cNvGraphicFramePr>
          <p:nvPr/>
        </p:nvGraphicFramePr>
        <p:xfrm>
          <a:off x="5724128" y="2204864"/>
          <a:ext cx="506413" cy="255588"/>
        </p:xfrm>
        <a:graphic>
          <a:graphicData uri="http://schemas.openxmlformats.org/presentationml/2006/ole">
            <p:oleObj spid="_x0000_s10251" name="Equation" r:id="rId5" imgW="393480" imgH="203040" progId="Equation.3">
              <p:embed/>
            </p:oleObj>
          </a:graphicData>
        </a:graphic>
      </p:graphicFrame>
      <p:graphicFrame>
        <p:nvGraphicFramePr>
          <p:cNvPr id="10253" name="Object 17"/>
          <p:cNvGraphicFramePr>
            <a:graphicFrameLocks noChangeAspect="1"/>
          </p:cNvGraphicFramePr>
          <p:nvPr/>
        </p:nvGraphicFramePr>
        <p:xfrm>
          <a:off x="5004048" y="2564904"/>
          <a:ext cx="522287" cy="288925"/>
        </p:xfrm>
        <a:graphic>
          <a:graphicData uri="http://schemas.openxmlformats.org/presentationml/2006/ole">
            <p:oleObj spid="_x0000_s10253" name="Equation" r:id="rId6" imgW="406080" imgH="228600" progId="Equation.3">
              <p:embed/>
            </p:oleObj>
          </a:graphicData>
        </a:graphic>
      </p:graphicFrame>
      <p:graphicFrame>
        <p:nvGraphicFramePr>
          <p:cNvPr id="10254" name="Object 8"/>
          <p:cNvGraphicFramePr>
            <a:graphicFrameLocks noChangeAspect="1"/>
          </p:cNvGraphicFramePr>
          <p:nvPr/>
        </p:nvGraphicFramePr>
        <p:xfrm>
          <a:off x="6012284" y="2397323"/>
          <a:ext cx="215900" cy="455613"/>
        </p:xfrm>
        <a:graphic>
          <a:graphicData uri="http://schemas.openxmlformats.org/presentationml/2006/ole">
            <p:oleObj spid="_x0000_s10254" name="Equation" r:id="rId7" imgW="88560" imgH="190440" progId="Equation.3">
              <p:embed/>
            </p:oleObj>
          </a:graphicData>
        </a:graphic>
      </p:graphicFrame>
      <p:graphicFrame>
        <p:nvGraphicFramePr>
          <p:cNvPr id="10255" name="Object 17"/>
          <p:cNvGraphicFramePr>
            <a:graphicFrameLocks noChangeAspect="1"/>
          </p:cNvGraphicFramePr>
          <p:nvPr/>
        </p:nvGraphicFramePr>
        <p:xfrm>
          <a:off x="6228184" y="2636912"/>
          <a:ext cx="506413" cy="255588"/>
        </p:xfrm>
        <a:graphic>
          <a:graphicData uri="http://schemas.openxmlformats.org/presentationml/2006/ole">
            <p:oleObj spid="_x0000_s10255" name="Equation" r:id="rId8" imgW="393480" imgH="203040" progId="Equation.3">
              <p:embed/>
            </p:oleObj>
          </a:graphicData>
        </a:graphic>
      </p:graphicFrame>
      <p:graphicFrame>
        <p:nvGraphicFramePr>
          <p:cNvPr id="4" name="Object 2052"/>
          <p:cNvGraphicFramePr>
            <a:graphicFrameLocks noChangeAspect="1"/>
          </p:cNvGraphicFramePr>
          <p:nvPr/>
        </p:nvGraphicFramePr>
        <p:xfrm>
          <a:off x="2411760" y="3501008"/>
          <a:ext cx="3960440" cy="1232137"/>
        </p:xfrm>
        <a:graphic>
          <a:graphicData uri="http://schemas.openxmlformats.org/presentationml/2006/ole">
            <p:oleObj spid="_x0000_s10257" name="Equation" r:id="rId9" imgW="1714500" imgH="533400" progId="Equation.3">
              <p:embed/>
            </p:oleObj>
          </a:graphicData>
        </a:graphic>
      </p:graphicFrame>
      <p:graphicFrame>
        <p:nvGraphicFramePr>
          <p:cNvPr id="10258" name="Object 6"/>
          <p:cNvGraphicFramePr>
            <a:graphicFrameLocks noChangeAspect="1"/>
          </p:cNvGraphicFramePr>
          <p:nvPr/>
        </p:nvGraphicFramePr>
        <p:xfrm>
          <a:off x="899592" y="4797152"/>
          <a:ext cx="531812" cy="504825"/>
        </p:xfrm>
        <a:graphic>
          <a:graphicData uri="http://schemas.openxmlformats.org/presentationml/2006/ole">
            <p:oleObj spid="_x0000_s10258" name="Equation" r:id="rId10" imgW="253800" imgH="241200" progId="Equation.3">
              <p:embed/>
            </p:oleObj>
          </a:graphicData>
        </a:graphic>
      </p:graphicFrame>
      <p:graphicFrame>
        <p:nvGraphicFramePr>
          <p:cNvPr id="10259" name="Object 7"/>
          <p:cNvGraphicFramePr>
            <a:graphicFrameLocks noChangeAspect="1"/>
          </p:cNvGraphicFramePr>
          <p:nvPr/>
        </p:nvGraphicFramePr>
        <p:xfrm>
          <a:off x="898823" y="5440833"/>
          <a:ext cx="504825" cy="652463"/>
        </p:xfrm>
        <a:graphic>
          <a:graphicData uri="http://schemas.openxmlformats.org/presentationml/2006/ole">
            <p:oleObj spid="_x0000_s10259" name="Equation" r:id="rId11" imgW="114120" imgH="228600" progId="Equation.3">
              <p:embed/>
            </p:oleObj>
          </a:graphicData>
        </a:graphic>
      </p:graphicFrame>
      <p:graphicFrame>
        <p:nvGraphicFramePr>
          <p:cNvPr id="10260" name="Object 8"/>
          <p:cNvGraphicFramePr>
            <a:graphicFrameLocks noChangeAspect="1"/>
          </p:cNvGraphicFramePr>
          <p:nvPr/>
        </p:nvGraphicFramePr>
        <p:xfrm>
          <a:off x="899592" y="5863927"/>
          <a:ext cx="754063" cy="733425"/>
        </p:xfrm>
        <a:graphic>
          <a:graphicData uri="http://schemas.openxmlformats.org/presentationml/2006/ole">
            <p:oleObj spid="_x0000_s10260" name="Equation" r:id="rId12" imgW="279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Egyensúlyi állandók meghatározása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>
              <a:latin typeface="Arial" pitchFamily="34" charset="0"/>
              <a:cs typeface="Arial" pitchFamily="34" charset="0"/>
            </a:endParaRP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Ideális gázokban a molekuláris állapotösszegek felbonthatóak négy komponensre:</a:t>
            </a:r>
          </a:p>
          <a:p>
            <a:pPr lvl="1"/>
            <a:r>
              <a:rPr lang="hu-HU" sz="2400" dirty="0" smtClean="0">
                <a:latin typeface="Arial" pitchFamily="34" charset="0"/>
                <a:cs typeface="Arial" pitchFamily="34" charset="0"/>
              </a:rPr>
              <a:t>transzlációs</a:t>
            </a:r>
          </a:p>
          <a:p>
            <a:pPr lvl="1"/>
            <a:r>
              <a:rPr lang="hu-HU" sz="2400" dirty="0" smtClean="0">
                <a:latin typeface="Arial" pitchFamily="34" charset="0"/>
                <a:cs typeface="Arial" pitchFamily="34" charset="0"/>
              </a:rPr>
              <a:t>forgási </a:t>
            </a:r>
          </a:p>
          <a:p>
            <a:pPr lvl="1"/>
            <a:r>
              <a:rPr lang="hu-HU" sz="2400" dirty="0" smtClean="0">
                <a:latin typeface="Arial" pitchFamily="34" charset="0"/>
                <a:cs typeface="Arial" pitchFamily="34" charset="0"/>
              </a:rPr>
              <a:t>rezgési</a:t>
            </a:r>
          </a:p>
          <a:p>
            <a:pPr lvl="1"/>
            <a:r>
              <a:rPr lang="hu-HU" sz="2400" dirty="0" smtClean="0">
                <a:latin typeface="Arial" pitchFamily="34" charset="0"/>
                <a:cs typeface="Arial" pitchFamily="34" charset="0"/>
              </a:rPr>
              <a:t>elektronikus</a:t>
            </a: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276" name="Object 6"/>
          <p:cNvGraphicFramePr>
            <a:graphicFrameLocks noChangeAspect="1"/>
          </p:cNvGraphicFramePr>
          <p:nvPr/>
        </p:nvGraphicFramePr>
        <p:xfrm>
          <a:off x="3779912" y="4725144"/>
          <a:ext cx="4321840" cy="720080"/>
        </p:xfrm>
        <a:graphic>
          <a:graphicData uri="http://schemas.openxmlformats.org/presentationml/2006/ole">
            <p:oleObj spid="_x0000_s11276" name="Equation" r:id="rId3" imgW="1371600" imgH="228600" progId="Equation.3">
              <p:embed/>
            </p:oleObj>
          </a:graphicData>
        </a:graphic>
      </p:graphicFrame>
      <p:graphicFrame>
        <p:nvGraphicFramePr>
          <p:cNvPr id="5" name="Object 2052"/>
          <p:cNvGraphicFramePr>
            <a:graphicFrameLocks noChangeAspect="1"/>
          </p:cNvGraphicFramePr>
          <p:nvPr/>
        </p:nvGraphicFramePr>
        <p:xfrm>
          <a:off x="2555776" y="1916832"/>
          <a:ext cx="3960812" cy="1233487"/>
        </p:xfrm>
        <a:graphic>
          <a:graphicData uri="http://schemas.openxmlformats.org/presentationml/2006/ole">
            <p:oleObj spid="_x0000_s11277" name="Equation" r:id="rId4" imgW="1714500" imgH="533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>
                <a:latin typeface="Arial" pitchFamily="34" charset="0"/>
                <a:cs typeface="Arial" pitchFamily="34" charset="0"/>
              </a:rPr>
              <a:t>Transzlációs állapotösszeg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hu-HU" altLang="en-US" sz="2800" dirty="0" smtClean="0">
                <a:latin typeface="Arial" pitchFamily="34" charset="0"/>
                <a:cs typeface="Arial" pitchFamily="34" charset="0"/>
              </a:rPr>
              <a:t>Dobozba zárt részecskének megszámolva az állapotait:</a:t>
            </a:r>
          </a:p>
          <a:p>
            <a:pPr marL="0" eaLnBrk="1" hangingPunct="1">
              <a:buFont typeface="Arial" charset="0"/>
              <a:buNone/>
            </a:pPr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eaLnBrk="1" hangingPunct="1">
              <a:buFont typeface="Arial" charset="0"/>
              <a:buNone/>
            </a:pPr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eaLnBrk="1" hangingPunct="1">
              <a:buFont typeface="Arial" charset="0"/>
              <a:buNone/>
            </a:pPr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eaLnBrk="1" hangingPunct="1">
              <a:buFont typeface="Arial" charset="0"/>
              <a:buNone/>
            </a:pPr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  <a:p>
            <a:pPr marL="0" eaLnBrk="1" hangingPunct="1">
              <a:buFont typeface="Arial" charset="0"/>
              <a:buNone/>
            </a:pPr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4" name="Object 11"/>
          <p:cNvGraphicFramePr>
            <a:graphicFrameLocks noChangeAspect="1"/>
          </p:cNvGraphicFramePr>
          <p:nvPr/>
        </p:nvGraphicFramePr>
        <p:xfrm>
          <a:off x="1187624" y="2852936"/>
          <a:ext cx="6821487" cy="1439862"/>
        </p:xfrm>
        <a:graphic>
          <a:graphicData uri="http://schemas.openxmlformats.org/presentationml/2006/ole">
            <p:oleObj spid="_x0000_s17410" name="Equation" r:id="rId3" imgW="23493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>
                <a:latin typeface="Arial" pitchFamily="34" charset="0"/>
                <a:cs typeface="Arial" pitchFamily="34" charset="0"/>
              </a:rPr>
              <a:t>Forgási állapotösszeg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Lineáris molekula esetén:</a:t>
            </a:r>
          </a:p>
          <a:p>
            <a:pPr eaLnBrk="1" hangingPunct="1">
              <a:buFont typeface="Arial" charset="0"/>
              <a:buNone/>
            </a:pPr>
            <a:endParaRPr lang="hu-HU" alt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endParaRPr lang="hu-HU" alt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endParaRPr lang="hu-HU" alt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	ahol </a:t>
            </a:r>
            <a:r>
              <a:rPr lang="hu-HU" altLang="en-US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 a forgási állandó</a:t>
            </a:r>
          </a:p>
          <a:p>
            <a:endParaRPr lang="hu-HU" alt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Egyéb esetben bonyolultabb formula:</a:t>
            </a:r>
          </a:p>
          <a:p>
            <a:endParaRPr lang="hu-HU" altLang="en-US" sz="2400" dirty="0">
              <a:latin typeface="Arial" pitchFamily="34" charset="0"/>
              <a:cs typeface="Arial" pitchFamily="34" charset="0"/>
            </a:endParaRPr>
          </a:p>
          <a:p>
            <a:endParaRPr lang="hu-HU" altLang="en-US" sz="2400" dirty="0" smtClean="0">
              <a:latin typeface="Arial" pitchFamily="34" charset="0"/>
              <a:cs typeface="Arial" pitchFamily="34" charset="0"/>
            </a:endParaRPr>
          </a:p>
          <a:p>
            <a:endParaRPr lang="hu-HU" altLang="en-US" sz="2400" dirty="0" smtClean="0">
              <a:latin typeface="Arial" pitchFamily="34" charset="0"/>
              <a:cs typeface="Arial" pitchFamily="34" charset="0"/>
            </a:endParaRPr>
          </a:p>
          <a:p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endParaRPr lang="hu-HU" altLang="en-US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/>
        </p:nvGraphicFramePr>
        <p:xfrm>
          <a:off x="1187624" y="2132856"/>
          <a:ext cx="3416300" cy="1139825"/>
        </p:xfrm>
        <a:graphic>
          <a:graphicData uri="http://schemas.openxmlformats.org/presentationml/2006/ole">
            <p:oleObj spid="_x0000_s18434" name="Equation" r:id="rId3" imgW="1333440" imgH="431640" progId="Equation.3">
              <p:embed/>
            </p:oleObj>
          </a:graphicData>
        </a:graphic>
      </p:graphicFrame>
      <p:graphicFrame>
        <p:nvGraphicFramePr>
          <p:cNvPr id="147475" name="Object 19"/>
          <p:cNvGraphicFramePr>
            <a:graphicFrameLocks noChangeAspect="1"/>
          </p:cNvGraphicFramePr>
          <p:nvPr/>
        </p:nvGraphicFramePr>
        <p:xfrm>
          <a:off x="1115616" y="4797152"/>
          <a:ext cx="4204563" cy="1224136"/>
        </p:xfrm>
        <a:graphic>
          <a:graphicData uri="http://schemas.openxmlformats.org/presentationml/2006/ole">
            <p:oleObj spid="_x0000_s18435" name="Equation" r:id="rId4" imgW="18795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>
                <a:latin typeface="Arial" pitchFamily="34" charset="0"/>
                <a:cs typeface="Arial" pitchFamily="34" charset="0"/>
              </a:rPr>
              <a:t>Rezgési állapotösszeg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2600" dirty="0" smtClean="0">
                <a:latin typeface="Arial" pitchFamily="34" charset="0"/>
                <a:cs typeface="Arial" pitchFamily="34" charset="0"/>
              </a:rPr>
              <a:t>Harmonikus rezgés esetén: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600" dirty="0" smtClean="0">
                <a:latin typeface="Arial" pitchFamily="34" charset="0"/>
                <a:cs typeface="Arial" pitchFamily="34" charset="0"/>
              </a:rPr>
              <a:t>	ahol </a:t>
            </a:r>
            <a:r>
              <a:rPr lang="hu-HU" sz="2600" i="1" dirty="0" smtClean="0">
                <a:latin typeface="Arial" pitchFamily="34" charset="0"/>
                <a:cs typeface="Arial" pitchFamily="34" charset="0"/>
              </a:rPr>
              <a:t>ν</a:t>
            </a:r>
            <a:r>
              <a:rPr lang="hu-HU" sz="2600" dirty="0" smtClean="0">
                <a:latin typeface="Arial" pitchFamily="34" charset="0"/>
                <a:cs typeface="Arial" pitchFamily="34" charset="0"/>
              </a:rPr>
              <a:t> a harmonikus rezgés frekvenciája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 marL="0" algn="just">
              <a:defRPr/>
            </a:pPr>
            <a:r>
              <a:rPr lang="hu-HU" sz="2600" dirty="0" smtClean="0">
                <a:latin typeface="Arial" pitchFamily="34" charset="0"/>
                <a:cs typeface="Arial" pitchFamily="34" charset="0"/>
              </a:rPr>
              <a:t>Több rezgés esetén a különböző rezgések állapotösszegeit össze kell szorozni a molekuláris rezgési állapotösszeg kifejezéséhez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/>
        </p:nvGraphicFramePr>
        <p:xfrm>
          <a:off x="1115616" y="2132856"/>
          <a:ext cx="3456384" cy="1788420"/>
        </p:xfrm>
        <a:graphic>
          <a:graphicData uri="http://schemas.openxmlformats.org/presentationml/2006/ole">
            <p:oleObj spid="_x0000_s19458" name="Equation" r:id="rId3" imgW="121896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>
                <a:latin typeface="Arial" pitchFamily="34" charset="0"/>
                <a:cs typeface="Arial" pitchFamily="34" charset="0"/>
              </a:rPr>
              <a:t>Elektronikus állapotösszeg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hu-HU" altLang="en-US" sz="2600" dirty="0" smtClean="0">
                <a:latin typeface="Arial" pitchFamily="34" charset="0"/>
                <a:cs typeface="Arial" pitchFamily="34" charset="0"/>
              </a:rPr>
              <a:t>Szobahőmérsékleten ritka, hogy elektronikusan gerjesztődjön egy molekula, de lehet degenerált az alapállapot:</a:t>
            </a:r>
          </a:p>
          <a:p>
            <a:pPr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hu-HU" sz="2600" dirty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hu-HU" sz="2600" dirty="0">
                <a:latin typeface="Arial" pitchFamily="34" charset="0"/>
                <a:cs typeface="Arial" pitchFamily="34" charset="0"/>
              </a:rPr>
              <a:t>	ahol </a:t>
            </a:r>
            <a:r>
              <a:rPr lang="hu-HU" altLang="en-US" sz="2600" i="1" noProof="1" smtClean="0">
                <a:latin typeface="Arial" pitchFamily="34" charset="0"/>
                <a:cs typeface="Arial" pitchFamily="34" charset="0"/>
              </a:rPr>
              <a:t>g</a:t>
            </a:r>
            <a:r>
              <a:rPr lang="hu-HU" altLang="en-US" sz="2600" i="1" baseline="-25000" noProof="1" smtClean="0">
                <a:latin typeface="Arial" pitchFamily="34" charset="0"/>
                <a:cs typeface="Arial" pitchFamily="34" charset="0"/>
              </a:rPr>
              <a:t>e</a:t>
            </a:r>
            <a:r>
              <a:rPr lang="hu-HU" altLang="en-US" sz="2600" noProof="1" smtClean="0">
                <a:latin typeface="Arial" pitchFamily="34" charset="0"/>
                <a:cs typeface="Arial" pitchFamily="34" charset="0"/>
              </a:rPr>
              <a:t> a </a:t>
            </a:r>
            <a:r>
              <a:rPr lang="hu-HU" altLang="en-US" sz="2600" noProof="1">
                <a:latin typeface="Arial" pitchFamily="34" charset="0"/>
                <a:cs typeface="Arial" pitchFamily="34" charset="0"/>
              </a:rPr>
              <a:t>degenerációfok</a:t>
            </a:r>
          </a:p>
          <a:p>
            <a:pPr>
              <a:buNone/>
              <a:defRPr/>
            </a:pPr>
            <a:endParaRPr lang="hu-HU" sz="2600" dirty="0" smtClean="0">
              <a:latin typeface="Arial" pitchFamily="34" charset="0"/>
              <a:cs typeface="Arial" pitchFamily="34" charset="0"/>
            </a:endParaRPr>
          </a:p>
          <a:p>
            <a:pPr marL="0"/>
            <a:r>
              <a:rPr lang="hu-HU" altLang="en-US" sz="2600" dirty="0" smtClean="0">
                <a:latin typeface="Arial" pitchFamily="34" charset="0"/>
                <a:cs typeface="Arial" pitchFamily="34" charset="0"/>
              </a:rPr>
              <a:t>Amennyiben van elérhető gerjesztett szint:</a:t>
            </a:r>
          </a:p>
          <a:p>
            <a:pPr marL="0" eaLnBrk="1" hangingPunct="1">
              <a:buFont typeface="Arial" charset="0"/>
              <a:buNone/>
            </a:pPr>
            <a:endParaRPr lang="hu-HU" altLang="en-US" sz="26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1392" name="Object 16"/>
          <p:cNvGraphicFramePr>
            <a:graphicFrameLocks noChangeAspect="1"/>
          </p:cNvGraphicFramePr>
          <p:nvPr/>
        </p:nvGraphicFramePr>
        <p:xfrm>
          <a:off x="1043608" y="2996952"/>
          <a:ext cx="1780753" cy="701731"/>
        </p:xfrm>
        <a:graphic>
          <a:graphicData uri="http://schemas.openxmlformats.org/presentationml/2006/ole">
            <p:oleObj spid="_x0000_s16386" name="Equation" r:id="rId3" imgW="609480" imgH="241200" progId="Equation.3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/>
        </p:nvGraphicFramePr>
        <p:xfrm>
          <a:off x="1187624" y="5373216"/>
          <a:ext cx="4320308" cy="935608"/>
        </p:xfrm>
        <a:graphic>
          <a:graphicData uri="http://schemas.openxmlformats.org/presentationml/2006/ole">
            <p:oleObj spid="_x0000_s16387" name="Equation" r:id="rId4" imgW="1993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altLang="en-US" dirty="0" smtClean="0">
                <a:latin typeface="Arial" pitchFamily="34" charset="0"/>
                <a:cs typeface="Arial" pitchFamily="34" charset="0"/>
              </a:rPr>
              <a:t>Sebességi együttható számítása</a:t>
            </a:r>
            <a:br>
              <a:rPr lang="hu-HU" altLang="en-US" dirty="0" smtClean="0">
                <a:latin typeface="Arial" pitchFamily="34" charset="0"/>
                <a:cs typeface="Arial" pitchFamily="34" charset="0"/>
              </a:rPr>
            </a:br>
            <a:r>
              <a:rPr lang="hu-HU" altLang="en-US" dirty="0" smtClean="0">
                <a:latin typeface="Arial" pitchFamily="34" charset="0"/>
                <a:cs typeface="Arial" pitchFamily="34" charset="0"/>
              </a:rPr>
              <a:t> átmenetiállapot-elmélet alapján</a:t>
            </a:r>
            <a:endParaRPr lang="en-US" alt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/>
            <a:r>
              <a:rPr lang="hu-HU" altLang="en-US" sz="2600" dirty="0" smtClean="0">
                <a:latin typeface="Arial" pitchFamily="34" charset="0"/>
                <a:cs typeface="Arial" pitchFamily="34" charset="0"/>
              </a:rPr>
              <a:t>Sebességi együttható kanonikus sokaságon:</a:t>
            </a:r>
            <a:endParaRPr lang="hu-HU" altLang="en-US" sz="2600" dirty="0">
              <a:latin typeface="Arial" pitchFamily="34" charset="0"/>
              <a:cs typeface="Arial" pitchFamily="34" charset="0"/>
            </a:endParaRPr>
          </a:p>
          <a:p>
            <a:pPr marL="400050" lvl="1" indent="457200"/>
            <a:r>
              <a:rPr lang="hu-HU" altLang="en-US" sz="2600" dirty="0" err="1" smtClean="0">
                <a:latin typeface="Arial" pitchFamily="34" charset="0"/>
                <a:cs typeface="Arial" pitchFamily="34" charset="0"/>
              </a:rPr>
              <a:t>Unimolekulás</a:t>
            </a:r>
            <a:r>
              <a:rPr lang="hu-HU" altLang="en-US" sz="2600" dirty="0" smtClean="0">
                <a:latin typeface="Arial" pitchFamily="34" charset="0"/>
                <a:cs typeface="Arial" pitchFamily="34" charset="0"/>
              </a:rPr>
              <a:t> reakcióra:</a:t>
            </a:r>
          </a:p>
          <a:p>
            <a:pPr marL="400050" lvl="1" indent="457200"/>
            <a:endParaRPr lang="hu-HU" altLang="en-US" sz="2600" dirty="0" smtClean="0">
              <a:latin typeface="Arial" pitchFamily="34" charset="0"/>
              <a:cs typeface="Arial" pitchFamily="34" charset="0"/>
            </a:endParaRPr>
          </a:p>
          <a:p>
            <a:pPr marL="400050" lvl="1" indent="457200"/>
            <a:endParaRPr lang="hu-HU" altLang="en-US" sz="2600" dirty="0" smtClean="0">
              <a:latin typeface="Arial" pitchFamily="34" charset="0"/>
              <a:cs typeface="Arial" pitchFamily="34" charset="0"/>
            </a:endParaRPr>
          </a:p>
          <a:p>
            <a:pPr marL="400050" lvl="1" indent="457200"/>
            <a:endParaRPr lang="hu-HU" altLang="en-US" sz="2600" dirty="0" smtClean="0">
              <a:latin typeface="Arial" pitchFamily="34" charset="0"/>
              <a:cs typeface="Arial" pitchFamily="34" charset="0"/>
            </a:endParaRPr>
          </a:p>
          <a:p>
            <a:pPr marL="400050" lvl="1" indent="457200"/>
            <a:endParaRPr lang="hu-HU" altLang="en-US" sz="2600" dirty="0" smtClean="0">
              <a:latin typeface="Arial" pitchFamily="34" charset="0"/>
              <a:cs typeface="Arial" pitchFamily="34" charset="0"/>
            </a:endParaRPr>
          </a:p>
          <a:p>
            <a:pPr marL="400050" lvl="1" indent="457200"/>
            <a:r>
              <a:rPr lang="hu-HU" altLang="en-US" sz="2600" dirty="0" err="1" smtClean="0">
                <a:latin typeface="Arial" pitchFamily="34" charset="0"/>
                <a:cs typeface="Arial" pitchFamily="34" charset="0"/>
              </a:rPr>
              <a:t>Bimolekulás</a:t>
            </a:r>
            <a:r>
              <a:rPr lang="hu-HU" altLang="en-US" sz="2600" dirty="0" smtClean="0">
                <a:latin typeface="Arial" pitchFamily="34" charset="0"/>
                <a:cs typeface="Arial" pitchFamily="34" charset="0"/>
              </a:rPr>
              <a:t> reakcióra: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0525" y="2852738"/>
          <a:ext cx="4727575" cy="1439862"/>
        </p:xfrm>
        <a:graphic>
          <a:graphicData uri="http://schemas.openxmlformats.org/presentationml/2006/ole">
            <p:oleObj spid="_x0000_s21506" name="Equation" r:id="rId3" imgW="1917360" imgH="5839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6400" y="5157788"/>
          <a:ext cx="4657725" cy="1150937"/>
        </p:xfrm>
        <a:graphic>
          <a:graphicData uri="http://schemas.openxmlformats.org/presentationml/2006/ole">
            <p:oleObj spid="_x0000_s21507" name="Equation" r:id="rId4" imgW="2361960" imgH="583920" progId="Equation.3">
              <p:embed/>
            </p:oleObj>
          </a:graphicData>
        </a:graphic>
      </p:graphicFrame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5976664" y="2220158"/>
            <a:ext cx="320384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hu-HU" altLang="en-US" sz="2100" dirty="0" err="1">
                <a:latin typeface="Arial" pitchFamily="34" charset="0"/>
                <a:cs typeface="Arial" pitchFamily="34" charset="0"/>
              </a:rPr>
              <a:t>reaktáns</a:t>
            </a:r>
            <a:r>
              <a:rPr lang="hu-HU" alt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hu-HU" altLang="en-US" sz="2100" dirty="0" smtClean="0">
                <a:latin typeface="Arial" pitchFamily="34" charset="0"/>
                <a:cs typeface="Arial" pitchFamily="34" charset="0"/>
              </a:rPr>
              <a:t>molekuláris állapotösszege standard állapot esetén</a:t>
            </a:r>
            <a:endParaRPr lang="hu-HU" altLang="en-US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5976664" y="3429000"/>
            <a:ext cx="3167336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hu-HU" altLang="en-US" sz="2100" dirty="0">
                <a:latin typeface="Arial" pitchFamily="34" charset="0"/>
                <a:cs typeface="Arial" pitchFamily="34" charset="0"/>
              </a:rPr>
              <a:t>átmeneti állapot </a:t>
            </a:r>
            <a:r>
              <a:rPr lang="hu-HU" altLang="en-US" sz="2100" dirty="0" smtClean="0">
                <a:latin typeface="Arial" pitchFamily="34" charset="0"/>
                <a:cs typeface="Arial" pitchFamily="34" charset="0"/>
              </a:rPr>
              <a:t>standard molekuláris állapotösszege</a:t>
            </a:r>
            <a:r>
              <a:rPr lang="hu-HU" altLang="en-US" sz="2100" dirty="0">
                <a:latin typeface="Arial" pitchFamily="34" charset="0"/>
                <a:cs typeface="Arial" pitchFamily="34" charset="0"/>
              </a:rPr>
              <a:t>, a reakciókoordináta menti rezgés </a:t>
            </a:r>
            <a:r>
              <a:rPr lang="hu-HU" altLang="en-US" sz="2100" dirty="0" smtClean="0">
                <a:latin typeface="Arial" pitchFamily="34" charset="0"/>
                <a:cs typeface="Arial" pitchFamily="34" charset="0"/>
              </a:rPr>
              <a:t>nélkül</a:t>
            </a:r>
            <a:endParaRPr lang="hu-HU" altLang="en-US" sz="2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340648" y="5157192"/>
          <a:ext cx="671512" cy="590550"/>
        </p:xfrm>
        <a:graphic>
          <a:graphicData uri="http://schemas.openxmlformats.org/presentationml/2006/ole">
            <p:oleObj spid="_x0000_s21508" name="Equation" r:id="rId5" imgW="342751" imgH="253890" progId="Equation.3">
              <p:embed/>
            </p:oleObj>
          </a:graphicData>
        </a:graphic>
      </p:graphicFrame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5976664" y="5229200"/>
            <a:ext cx="316733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hu-HU" altLang="en-US" sz="21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hu-HU" altLang="en-US" sz="2100" dirty="0" err="1" smtClean="0">
                <a:latin typeface="Arial" pitchFamily="34" charset="0"/>
                <a:cs typeface="Arial" pitchFamily="34" charset="0"/>
              </a:rPr>
              <a:t>eaktáns</a:t>
            </a:r>
            <a:r>
              <a:rPr lang="hu-HU" altLang="en-US" sz="2100" dirty="0" smtClean="0">
                <a:latin typeface="Arial" pitchFamily="34" charset="0"/>
                <a:cs typeface="Arial" pitchFamily="34" charset="0"/>
              </a:rPr>
              <a:t>(ok</a:t>
            </a:r>
            <a:r>
              <a:rPr lang="hu-HU" altLang="en-US" sz="2100" dirty="0">
                <a:latin typeface="Arial" pitchFamily="34" charset="0"/>
                <a:cs typeface="Arial" pitchFamily="34" charset="0"/>
              </a:rPr>
              <a:t>) és az átmeneti </a:t>
            </a:r>
            <a:r>
              <a:rPr lang="hu-HU" altLang="en-US" sz="2100" dirty="0" smtClean="0">
                <a:latin typeface="Arial" pitchFamily="34" charset="0"/>
                <a:cs typeface="Arial" pitchFamily="34" charset="0"/>
              </a:rPr>
              <a:t>állapot </a:t>
            </a:r>
            <a:r>
              <a:rPr lang="hu-HU" altLang="en-US" sz="2100" dirty="0">
                <a:latin typeface="Arial" pitchFamily="34" charset="0"/>
                <a:cs typeface="Arial" pitchFamily="34" charset="0"/>
              </a:rPr>
              <a:t>közötti </a:t>
            </a:r>
            <a:r>
              <a:rPr lang="hu-HU" altLang="en-US" sz="2100" dirty="0" smtClean="0">
                <a:latin typeface="Arial" pitchFamily="34" charset="0"/>
                <a:cs typeface="Arial" pitchFamily="34" charset="0"/>
              </a:rPr>
              <a:t>energiakülönbség 0K-en</a:t>
            </a:r>
            <a:endParaRPr lang="hu-HU" altLang="en-US" sz="21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42" name="Object 29"/>
          <p:cNvGraphicFramePr>
            <a:graphicFrameLocks noChangeAspect="1"/>
          </p:cNvGraphicFramePr>
          <p:nvPr/>
        </p:nvGraphicFramePr>
        <p:xfrm>
          <a:off x="5516289" y="2301651"/>
          <a:ext cx="423863" cy="476250"/>
        </p:xfrm>
        <a:graphic>
          <a:graphicData uri="http://schemas.openxmlformats.org/presentationml/2006/ole">
            <p:oleObj spid="_x0000_s21509" name="Equation" r:id="rId6" imgW="203112" imgH="228501" progId="Equation.3">
              <p:embed/>
            </p:oleObj>
          </a:graphicData>
        </a:graphic>
      </p:graphicFrame>
      <p:graphicFrame>
        <p:nvGraphicFramePr>
          <p:cNvPr id="18443" name="Object 30"/>
          <p:cNvGraphicFramePr>
            <a:graphicFrameLocks noChangeAspect="1"/>
          </p:cNvGraphicFramePr>
          <p:nvPr/>
        </p:nvGraphicFramePr>
        <p:xfrm>
          <a:off x="5436914" y="3356992"/>
          <a:ext cx="503238" cy="554037"/>
        </p:xfrm>
        <a:graphic>
          <a:graphicData uri="http://schemas.openxmlformats.org/presentationml/2006/ole">
            <p:oleObj spid="_x0000_s21510" name="Equation" r:id="rId7" imgW="241091" imgH="26646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Átmenetiállapot-elmélet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. feladat:</a:t>
            </a:r>
          </a:p>
          <a:p>
            <a:pPr marL="457200" lvl="1" indent="0" algn="just"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Határozzuk meg a </a:t>
            </a: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reakció sebességi együtthatóját 300 K hőmérsékleten és 1 bar nyomáson, amennyiben ismert a I</a:t>
            </a:r>
            <a:r>
              <a:rPr lang="hu-HU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-molekula rezgési frekvencia hullámszámban (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 = 213,54 cm</a:t>
            </a:r>
            <a:r>
              <a:rPr lang="hu-HU" sz="2400" baseline="30000" dirty="0" smtClean="0">
                <a:latin typeface="Arial" pitchFamily="34" charset="0"/>
                <a:cs typeface="Arial" pitchFamily="34" charset="0"/>
              </a:rPr>
              <a:t>−1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) és forgási állandója (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= 0,0373 cm</a:t>
            </a:r>
            <a:r>
              <a:rPr lang="hu-HU" sz="2400" baseline="30000" dirty="0" smtClean="0">
                <a:latin typeface="Arial" pitchFamily="34" charset="0"/>
                <a:cs typeface="Arial" pitchFamily="34" charset="0"/>
              </a:rPr>
              <a:t>−1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), az átmeneti állapot forgási állandója (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= 0,0364 cm</a:t>
            </a:r>
            <a:r>
              <a:rPr lang="hu-HU" sz="2400" baseline="30000" dirty="0" smtClean="0">
                <a:latin typeface="Arial" pitchFamily="34" charset="0"/>
                <a:cs typeface="Arial" pitchFamily="34" charset="0"/>
              </a:rPr>
              <a:t>−1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) és a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reaktáns</a:t>
            </a:r>
            <a:r>
              <a:rPr lang="hu-HU" altLang="en-US" sz="2400" dirty="0" smtClean="0">
                <a:latin typeface="Arial" pitchFamily="34" charset="0"/>
                <a:cs typeface="Arial" pitchFamily="34" charset="0"/>
              </a:rPr>
              <a:t> és az átmeneti állapot közötti energiakülönbség 0 K-en (</a:t>
            </a:r>
          </a:p>
          <a:p>
            <a:pPr marL="457200" lvl="1" indent="0" algn="just"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205 kJ/mol).</a:t>
            </a:r>
            <a:endParaRPr lang="hu-HU" sz="2400" dirty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176924" y="2636912"/>
          <a:ext cx="1187164" cy="504055"/>
        </p:xfrm>
        <a:graphic>
          <a:graphicData uri="http://schemas.openxmlformats.org/presentationml/2006/ole">
            <p:oleObj spid="_x0000_s25603" name="Equation" r:id="rId3" imgW="507960" imgH="215640" progId="Equation.3">
              <p:embed/>
            </p:oleObj>
          </a:graphicData>
        </a:graphic>
      </p:graphicFrame>
      <p:graphicFrame>
        <p:nvGraphicFramePr>
          <p:cNvPr id="25605" name="Object 8"/>
          <p:cNvGraphicFramePr>
            <a:graphicFrameLocks noChangeAspect="1"/>
          </p:cNvGraphicFramePr>
          <p:nvPr/>
        </p:nvGraphicFramePr>
        <p:xfrm>
          <a:off x="7704138" y="5157788"/>
          <a:ext cx="1008062" cy="482600"/>
        </p:xfrm>
        <a:graphic>
          <a:graphicData uri="http://schemas.openxmlformats.org/presentationml/2006/ole">
            <p:oleObj spid="_x0000_s25605" name="Equation" r:id="rId4" imgW="520560" imgH="253800" progId="Equation.3">
              <p:embed/>
            </p:oleObj>
          </a:graphicData>
        </a:graphic>
      </p:graphicFrame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5926226" y="4134762"/>
          <a:ext cx="301958" cy="374358"/>
        </p:xfrm>
        <a:graphic>
          <a:graphicData uri="http://schemas.openxmlformats.org/presentationml/2006/ole">
            <p:oleObj spid="_x0000_s25606" name="Equation" r:id="rId5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Számolási gyakorlat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Arial" pitchFamily="34" charset="0"/>
                <a:cs typeface="Arial" pitchFamily="34" charset="0"/>
              </a:rPr>
              <a:t>Házi feladatok, vetített diasorok, házi feladatok és zárthelyik eredményei:</a:t>
            </a:r>
          </a:p>
          <a:p>
            <a:pPr lvl="1"/>
            <a:r>
              <a:rPr lang="hu-HU" sz="2400" b="1" dirty="0" err="1" smtClean="0">
                <a:latin typeface="Arial" pitchFamily="34" charset="0"/>
                <a:cs typeface="Arial" pitchFamily="34" charset="0"/>
              </a:rPr>
              <a:t>samuviktor.web.elte.hu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hu-HU" sz="2400" b="1" dirty="0" err="1" smtClean="0">
                <a:latin typeface="Arial" pitchFamily="34" charset="0"/>
                <a:cs typeface="Arial" pitchFamily="34" charset="0"/>
              </a:rPr>
              <a:t>Reakciokinetika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_16_17_1</a:t>
            </a:r>
          </a:p>
          <a:p>
            <a:r>
              <a:rPr lang="hu-HU" sz="2800" dirty="0" smtClean="0">
                <a:latin typeface="Arial" pitchFamily="34" charset="0"/>
                <a:cs typeface="Arial" pitchFamily="34" charset="0"/>
              </a:rPr>
              <a:t>Házi feladatok:</a:t>
            </a:r>
          </a:p>
          <a:p>
            <a:pPr lvl="1"/>
            <a:r>
              <a:rPr lang="hu-HU" sz="2400" dirty="0">
                <a:latin typeface="Arial" pitchFamily="34" charset="0"/>
                <a:cs typeface="Arial" pitchFamily="34" charset="0"/>
              </a:rPr>
              <a:t>ö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sszesen kb. 10-12 feladat, beadható papír alapon, illetve e-mail formájában (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rkinhazi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gmail.com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) is</a:t>
            </a:r>
          </a:p>
          <a:p>
            <a:pPr lvl="1"/>
            <a:r>
              <a:rPr lang="hu-HU" sz="2400" dirty="0" smtClean="0">
                <a:latin typeface="Arial" pitchFamily="34" charset="0"/>
                <a:cs typeface="Arial" pitchFamily="34" charset="0"/>
              </a:rPr>
              <a:t>beküldési határidő a feladatnál jelzett péntek 10:00!</a:t>
            </a:r>
          </a:p>
          <a:p>
            <a:r>
              <a:rPr lang="hu-HU" sz="2800" dirty="0" smtClean="0">
                <a:latin typeface="Arial" pitchFamily="34" charset="0"/>
                <a:cs typeface="Arial" pitchFamily="34" charset="0"/>
              </a:rPr>
              <a:t>Konzultáció:</a:t>
            </a:r>
          </a:p>
          <a:p>
            <a:pPr lvl="1"/>
            <a:r>
              <a:rPr lang="hu-HU" sz="2400" dirty="0" smtClean="0">
                <a:latin typeface="Arial" pitchFamily="34" charset="0"/>
                <a:cs typeface="Arial" pitchFamily="34" charset="0"/>
              </a:rPr>
              <a:t>lesz kitűzött időpont</a:t>
            </a:r>
          </a:p>
          <a:p>
            <a:pPr lvl="1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samuviktor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@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caesar.elte.hu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Átmenetiállapot-elmélet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. feladat:</a:t>
            </a:r>
          </a:p>
          <a:p>
            <a:pPr marL="457200" lvl="1" indent="0" algn="just"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Nem érdemes külön-külön kiszámolni az egyes állapotösszegeket, helyette számítsuk ki azok arányait!</a:t>
            </a:r>
          </a:p>
          <a:p>
            <a:pPr marL="457200" lvl="1" indent="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/>
            <a:r>
              <a:rPr lang="hu-HU" sz="2400" dirty="0" smtClean="0">
                <a:latin typeface="Arial" pitchFamily="34" charset="0"/>
                <a:cs typeface="Arial" pitchFamily="34" charset="0"/>
              </a:rPr>
              <a:t> transzlációs állapotösszeg:</a:t>
            </a:r>
          </a:p>
          <a:p>
            <a:pPr marL="0" lvl="1" indent="0" algn="just"/>
            <a:endParaRPr lang="hu-HU" sz="2400" dirty="0">
              <a:latin typeface="Arial" pitchFamily="34" charset="0"/>
              <a:cs typeface="Arial" pitchFamily="34" charset="0"/>
            </a:endParaRPr>
          </a:p>
          <a:p>
            <a:pPr marL="0" lvl="1" indent="0" algn="just"/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/>
            <a:r>
              <a:rPr lang="hu-HU" sz="2400" dirty="0" smtClean="0">
                <a:latin typeface="Arial" pitchFamily="34" charset="0"/>
                <a:cs typeface="Arial" pitchFamily="34" charset="0"/>
              </a:rPr>
              <a:t> forgási állapotösszeg:</a:t>
            </a:r>
          </a:p>
          <a:p>
            <a:pPr marL="0" lvl="1" indent="0" algn="just"/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28" name="Object 3"/>
          <p:cNvGraphicFramePr>
            <a:graphicFrameLocks noChangeAspect="1"/>
          </p:cNvGraphicFramePr>
          <p:nvPr/>
        </p:nvGraphicFramePr>
        <p:xfrm>
          <a:off x="4860032" y="3284984"/>
          <a:ext cx="2304256" cy="1348964"/>
        </p:xfrm>
        <a:graphic>
          <a:graphicData uri="http://schemas.openxmlformats.org/presentationml/2006/ole">
            <p:oleObj spid="_x0000_s26628" name="Equation" r:id="rId3" imgW="977760" imgH="571320" progId="Equation.3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4006850" y="4929188"/>
          <a:ext cx="4030663" cy="1250950"/>
        </p:xfrm>
        <a:graphic>
          <a:graphicData uri="http://schemas.openxmlformats.org/presentationml/2006/ole">
            <p:oleObj spid="_x0000_s26630" name="Equation" r:id="rId4" imgW="184140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Átmenetiállapot-elmélet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. feladat: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/>
            <a:r>
              <a:rPr lang="hu-HU" sz="2400" dirty="0" smtClean="0">
                <a:latin typeface="Arial" pitchFamily="34" charset="0"/>
                <a:cs typeface="Arial" pitchFamily="34" charset="0"/>
              </a:rPr>
              <a:t> rezgési állapotösszeg:</a:t>
            </a:r>
          </a:p>
          <a:p>
            <a:pPr marL="0" lvl="1" indent="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hu-HU" sz="2400" dirty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az átmeneti állapot elveszíti a reakciókoordináta menti rezgési szabadsági fokát, ezért lesz a számláló értéke 1</a:t>
            </a:r>
          </a:p>
          <a:p>
            <a:pPr marL="0" lvl="1" indent="0" algn="just">
              <a:buNone/>
            </a:pPr>
            <a:endParaRPr lang="hu-HU" sz="2400" dirty="0">
              <a:latin typeface="Arial" pitchFamily="34" charset="0"/>
              <a:cs typeface="Arial" pitchFamily="34" charset="0"/>
            </a:endParaRPr>
          </a:p>
          <a:p>
            <a:pPr marL="0" lvl="1" indent="0" algn="just"/>
            <a:r>
              <a:rPr lang="hu-HU" sz="2400" dirty="0" smtClean="0">
                <a:latin typeface="Arial" pitchFamily="34" charset="0"/>
                <a:cs typeface="Arial" pitchFamily="34" charset="0"/>
              </a:rPr>
              <a:t> elektronikus állapotösszeg:</a:t>
            </a:r>
          </a:p>
          <a:p>
            <a:pPr marL="914400" lvl="1" indent="-457200" algn="just"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4165600" y="1989138"/>
          <a:ext cx="4446588" cy="1712912"/>
        </p:xfrm>
        <a:graphic>
          <a:graphicData uri="http://schemas.openxmlformats.org/presentationml/2006/ole">
            <p:oleObj spid="_x0000_s27652" name="Equation" r:id="rId3" imgW="2145960" imgH="825480" progId="Equation.3">
              <p:embed/>
            </p:oleObj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4572000" y="5085184"/>
          <a:ext cx="1797050" cy="1349375"/>
        </p:xfrm>
        <a:graphic>
          <a:graphicData uri="http://schemas.openxmlformats.org/presentationml/2006/ole">
            <p:oleObj spid="_x0000_s27653" name="Equation" r:id="rId4" imgW="761760" imgH="571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Átmenetiállapot-elmélet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. feladat:</a:t>
            </a: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11560" y="2348880"/>
          <a:ext cx="7880350" cy="1189038"/>
        </p:xfrm>
        <a:graphic>
          <a:graphicData uri="http://schemas.openxmlformats.org/presentationml/2006/ole">
            <p:oleObj spid="_x0000_s28677" name="Equation" r:id="rId3" imgW="4038480" imgH="60948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67544" y="3861048"/>
          <a:ext cx="8329612" cy="1042987"/>
        </p:xfrm>
        <a:graphic>
          <a:graphicData uri="http://schemas.openxmlformats.org/presentationml/2006/ole">
            <p:oleObj spid="_x0000_s28678" name="Equation" r:id="rId4" imgW="364464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43808" y="5589240"/>
          <a:ext cx="3563424" cy="720080"/>
        </p:xfrm>
        <a:graphic>
          <a:graphicData uri="http://schemas.openxmlformats.org/presentationml/2006/ole">
            <p:oleObj spid="_x0000_s28679" name="Equation" r:id="rId5" imgW="1130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latin typeface="Arial" pitchFamily="34" charset="0"/>
                <a:cs typeface="Arial" pitchFamily="34" charset="0"/>
              </a:rPr>
              <a:t>Köszönöm a figyelmet!</a:t>
            </a:r>
            <a:endParaRPr lang="hu-H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elmélet, átmenetiállapot-elmélet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1. gyakorlat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Feltétel: merev gömbök ütközése</a:t>
            </a:r>
          </a:p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Sebességi együttható számítása:</a:t>
            </a:r>
          </a:p>
          <a:p>
            <a:pPr>
              <a:buNone/>
            </a:pPr>
            <a:endParaRPr lang="hu-HU" sz="10800" dirty="0">
              <a:latin typeface="Arial" pitchFamily="34" charset="0"/>
              <a:cs typeface="Arial" pitchFamily="34" charset="0"/>
            </a:endParaRPr>
          </a:p>
          <a:p>
            <a:r>
              <a:rPr lang="hu-HU" sz="2400" i="1" dirty="0">
                <a:latin typeface="Arial" pitchFamily="34" charset="0"/>
                <a:cs typeface="Arial" pitchFamily="34" charset="0"/>
              </a:rPr>
              <a:t>k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sebességi együttható</a:t>
            </a:r>
          </a:p>
          <a:p>
            <a:r>
              <a:rPr lang="hu-HU" sz="2400" i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gömbszerű részecskék (A és B) sugarának összege</a:t>
            </a:r>
          </a:p>
          <a:p>
            <a:r>
              <a:rPr lang="hu-HU" sz="24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hőmérséklet</a:t>
            </a:r>
          </a:p>
          <a:p>
            <a:r>
              <a:rPr lang="hu-HU" sz="2400" i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redukált tömeg</a:t>
            </a:r>
          </a:p>
          <a:p>
            <a:r>
              <a:rPr lang="hu-HU" sz="2400" i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hu-HU" sz="24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: aktiválási energia</a:t>
            </a: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7" name="Object 0"/>
          <p:cNvGraphicFramePr>
            <a:graphicFrameLocks noChangeAspect="1"/>
          </p:cNvGraphicFramePr>
          <p:nvPr/>
        </p:nvGraphicFramePr>
        <p:xfrm>
          <a:off x="1907704" y="2537776"/>
          <a:ext cx="5184999" cy="1539296"/>
        </p:xfrm>
        <a:graphic>
          <a:graphicData uri="http://schemas.openxmlformats.org/presentationml/2006/ole">
            <p:oleObj spid="_x0000_s1027" name="Equation" r:id="rId3" imgW="1676160" imgH="469800" progId="Equation.3">
              <p:embed/>
            </p:oleObj>
          </a:graphicData>
        </a:graphic>
      </p:graphicFrame>
      <p:graphicFrame>
        <p:nvGraphicFramePr>
          <p:cNvPr id="1029" name="Object 0"/>
          <p:cNvGraphicFramePr>
            <a:graphicFrameLocks noChangeAspect="1"/>
          </p:cNvGraphicFramePr>
          <p:nvPr/>
        </p:nvGraphicFramePr>
        <p:xfrm>
          <a:off x="4716016" y="5176507"/>
          <a:ext cx="1944216" cy="1060805"/>
        </p:xfrm>
        <a:graphic>
          <a:graphicData uri="http://schemas.openxmlformats.org/presentationml/2006/ole">
            <p:oleObj spid="_x0000_s1029" name="Equation" r:id="rId4" imgW="838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Sebességi együttható meghatározása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0800" dirty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7" name="Object 0"/>
          <p:cNvGraphicFramePr>
            <a:graphicFrameLocks noChangeAspect="1"/>
          </p:cNvGraphicFramePr>
          <p:nvPr/>
        </p:nvGraphicFramePr>
        <p:xfrm>
          <a:off x="1711325" y="1844675"/>
          <a:ext cx="5578475" cy="1539875"/>
        </p:xfrm>
        <a:graphic>
          <a:graphicData uri="http://schemas.openxmlformats.org/presentationml/2006/ole">
            <p:oleObj spid="_x0000_s2050" name="Equation" r:id="rId3" imgW="1803240" imgH="469800" progId="Equation.3">
              <p:embed/>
            </p:oleObj>
          </a:graphicData>
        </a:graphic>
      </p:graphicFrame>
      <p:cxnSp>
        <p:nvCxnSpPr>
          <p:cNvPr id="7" name="Egyenes összekötő nyíllal 6"/>
          <p:cNvCxnSpPr/>
          <p:nvPr/>
        </p:nvCxnSpPr>
        <p:spPr>
          <a:xfrm flipV="1">
            <a:off x="2339752" y="3068960"/>
            <a:ext cx="504056" cy="7920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3779912" y="3501008"/>
            <a:ext cx="216024" cy="108012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H="1" flipV="1">
            <a:off x="6084168" y="3543399"/>
            <a:ext cx="720080" cy="122413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467544" y="4005064"/>
            <a:ext cx="3007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hatáskeresztmetszet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1979712" y="4695527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Arial" pitchFamily="34" charset="0"/>
                <a:cs typeface="Arial" pitchFamily="34" charset="0"/>
              </a:rPr>
              <a:t>á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tlagsebesség (  )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2" name="Object 0"/>
          <p:cNvGraphicFramePr>
            <a:graphicFrameLocks noChangeAspect="1"/>
          </p:cNvGraphicFramePr>
          <p:nvPr/>
        </p:nvGraphicFramePr>
        <p:xfrm>
          <a:off x="4139952" y="4697740"/>
          <a:ext cx="332799" cy="459452"/>
        </p:xfrm>
        <a:graphic>
          <a:graphicData uri="http://schemas.openxmlformats.org/presentationml/2006/ole">
            <p:oleObj spid="_x0000_s2052" name="Equation" r:id="rId4" imgW="126720" imgH="164880" progId="Equation.3">
              <p:embed/>
            </p:oleObj>
          </a:graphicData>
        </a:graphic>
      </p:graphicFrame>
      <p:sp>
        <p:nvSpPr>
          <p:cNvPr id="23" name="Jobb oldali kapcsos zárójel 22"/>
          <p:cNvSpPr/>
          <p:nvPr/>
        </p:nvSpPr>
        <p:spPr>
          <a:xfrm rot="5400000">
            <a:off x="2303748" y="3248980"/>
            <a:ext cx="792088" cy="4464496"/>
          </a:xfrm>
          <a:prstGeom prst="rightBrace">
            <a:avLst>
              <a:gd name="adj1" fmla="val 38636"/>
              <a:gd name="adj2" fmla="val 50000"/>
            </a:avLst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Szövegdoboz 23"/>
          <p:cNvSpPr txBox="1"/>
          <p:nvPr/>
        </p:nvSpPr>
        <p:spPr>
          <a:xfrm>
            <a:off x="1403648" y="5991671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ütközési faktor (</a:t>
            </a:r>
            <a:r>
              <a:rPr lang="hu-HU" sz="2400" i="1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724128" y="4911551"/>
            <a:ext cx="2597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Arial" pitchFamily="34" charset="0"/>
                <a:cs typeface="Arial" pitchFamily="34" charset="0"/>
              </a:rPr>
              <a:t>Boltzmann-faktor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rtalom helye 2"/>
          <p:cNvSpPr txBox="1">
            <a:spLocks/>
          </p:cNvSpPr>
          <p:nvPr/>
        </p:nvSpPr>
        <p:spPr>
          <a:xfrm>
            <a:off x="467544" y="1556792"/>
            <a:ext cx="8229600" cy="492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Az üt</a:t>
            </a:r>
            <a:r>
              <a:rPr kumimoji="0" lang="hu-H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közések</a:t>
            </a: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száma: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sz="9000" dirty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</a:t>
            </a:r>
            <a:r>
              <a:rPr kumimoji="0" lang="hu-HU" sz="2400" b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</a:t>
            </a:r>
            <a:r>
              <a:rPr kumimoji="0" lang="hu-H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az A részecskék száma egységnyi térfogatban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Ütközések száma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7" name="Object 0"/>
          <p:cNvGraphicFramePr>
            <a:graphicFrameLocks noChangeAspect="1"/>
          </p:cNvGraphicFramePr>
          <p:nvPr/>
        </p:nvGraphicFramePr>
        <p:xfrm>
          <a:off x="1691680" y="2117383"/>
          <a:ext cx="5688632" cy="1311617"/>
        </p:xfrm>
        <a:graphic>
          <a:graphicData uri="http://schemas.openxmlformats.org/presentationml/2006/ole">
            <p:oleObj spid="_x0000_s4098" name="Equation" r:id="rId3" imgW="21589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Arial" pitchFamily="34" charset="0"/>
                <a:cs typeface="Arial" pitchFamily="34" charset="0"/>
              </a:rPr>
              <a:t>1. feladat:</a:t>
            </a:r>
          </a:p>
          <a:p>
            <a:pPr marL="914400" lvl="1" indent="-457200" algn="just">
              <a:buAutoNum type="alphaLcParenR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Számítsuk ki az A és B molekulák közötti ütközések számát, ha mind az A, mind a B molekula parciális nyomása 100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torr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300 K hőmérsékleten, az A molekula átmérője 0,3 nm, a B molekuláé 0,4 nm, a részecskék átlagos sebessége pedig 5∙10</a:t>
            </a:r>
            <a:r>
              <a:rPr lang="hu-H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m/s ezen a hőmérsékleten.</a:t>
            </a:r>
          </a:p>
          <a:p>
            <a:pPr marL="914400" lvl="1" indent="-457200" algn="just">
              <a:buAutoNum type="alphaLcParenR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A ütközések hányad része történik elegendő energiával ahhoz, hogy végbemenjen a reakció az adott hőmérsékleten, ha az aktiválási energia </a:t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>40 kJ/mol?</a:t>
            </a:r>
          </a:p>
          <a:p>
            <a:pPr marL="914400" lvl="1" indent="-457200" algn="just">
              <a:buAutoNum type="alphaLcParenR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Határozzuk meg a reakció sebességi együtthatóját!</a:t>
            </a:r>
          </a:p>
          <a:p>
            <a:pPr marL="914400" lvl="1" indent="-457200" algn="just">
              <a:buAutoNum type="alphaLcParenR"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Arial" pitchFamily="34" charset="0"/>
                <a:cs typeface="Arial" pitchFamily="34" charset="0"/>
              </a:rPr>
              <a:t>1. feladat:</a:t>
            </a:r>
          </a:p>
          <a:p>
            <a:pPr marL="914400" lvl="1" indent="-457200" algn="just">
              <a:buAutoNum type="alphaLcParenR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Számítsuk ki A és B molekula között az ütközések számát, ha mind az A, mind a B parciális nyomása 100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torr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300 K hőmérsékleten, az A molekula átmérője 0,3 nm, B molekuláé 0,4 nm, a részecskék átlagos sebessége pedig 5∙10</a:t>
            </a:r>
            <a:r>
              <a:rPr lang="hu-HU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m/s ezen a hőmérsékleten.</a:t>
            </a:r>
          </a:p>
          <a:p>
            <a:pPr marL="914400" lvl="1" indent="-457200" algn="just">
              <a:buAutoNum type="alphaLcParenR"/>
            </a:pPr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4" name="Object 0"/>
          <p:cNvGraphicFramePr>
            <a:graphicFrameLocks noChangeAspect="1"/>
          </p:cNvGraphicFramePr>
          <p:nvPr/>
        </p:nvGraphicFramePr>
        <p:xfrm>
          <a:off x="1043608" y="4437112"/>
          <a:ext cx="7213067" cy="936104"/>
        </p:xfrm>
        <a:graphic>
          <a:graphicData uri="http://schemas.openxmlformats.org/presentationml/2006/ole">
            <p:oleObj spid="_x0000_s5124" name="Equation" r:id="rId3" imgW="1866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Arial" pitchFamily="34" charset="0"/>
                <a:cs typeface="Arial" pitchFamily="34" charset="0"/>
              </a:rPr>
              <a:t>Ütközési elmélet</a:t>
            </a:r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4925144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latin typeface="Arial" pitchFamily="34" charset="0"/>
                <a:cs typeface="Arial" pitchFamily="34" charset="0"/>
              </a:rPr>
              <a:t>1. feladat:</a:t>
            </a:r>
          </a:p>
          <a:p>
            <a:pPr marL="914400" lvl="1" indent="-457200" algn="just">
              <a:buAutoNum type="alphaLcParenR"/>
            </a:pP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  <a:p>
            <a:endParaRPr lang="hu-H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4" name="Object 0"/>
          <p:cNvGraphicFramePr>
            <a:graphicFrameLocks noChangeAspect="1"/>
          </p:cNvGraphicFramePr>
          <p:nvPr/>
        </p:nvGraphicFramePr>
        <p:xfrm>
          <a:off x="1619672" y="1844824"/>
          <a:ext cx="5832648" cy="756955"/>
        </p:xfrm>
        <a:graphic>
          <a:graphicData uri="http://schemas.openxmlformats.org/presentationml/2006/ole">
            <p:oleObj spid="_x0000_s7170" name="Equation" r:id="rId3" imgW="1866600" imgH="2286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46100" y="3402013"/>
          <a:ext cx="7981950" cy="966787"/>
        </p:xfrm>
        <a:graphic>
          <a:graphicData uri="http://schemas.openxmlformats.org/presentationml/2006/ole">
            <p:oleObj spid="_x0000_s7171" name="Equation" r:id="rId4" imgW="3886200" imgH="44424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1560" y="4653136"/>
          <a:ext cx="7650162" cy="647700"/>
        </p:xfrm>
        <a:graphic>
          <a:graphicData uri="http://schemas.openxmlformats.org/presentationml/2006/ole">
            <p:oleObj spid="_x0000_s7172" name="Equation" r:id="rId5" imgW="3340080" imgH="26640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83568" y="2708920"/>
          <a:ext cx="4464496" cy="506444"/>
        </p:xfrm>
        <a:graphic>
          <a:graphicData uri="http://schemas.openxmlformats.org/presentationml/2006/ole">
            <p:oleObj spid="_x0000_s7173" name="Equation" r:id="rId6" imgW="2133360" imgH="228600" progId="Equation.3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627784" y="5805264"/>
          <a:ext cx="3808047" cy="699641"/>
        </p:xfrm>
        <a:graphic>
          <a:graphicData uri="http://schemas.openxmlformats.org/presentationml/2006/ole">
            <p:oleObj spid="_x0000_s7174" name="Equation" r:id="rId7" imgW="1320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596</Words>
  <Application>Microsoft Office PowerPoint</Application>
  <PresentationFormat>Diavetítés a képernyőre (4:3 oldalarány)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6" baseType="lpstr">
      <vt:lpstr>Office-téma</vt:lpstr>
      <vt:lpstr>Equation</vt:lpstr>
      <vt:lpstr>Microsoft Equation 3.0</vt:lpstr>
      <vt:lpstr>Fizikai kémia 2 – Reakciókinetika </vt:lpstr>
      <vt:lpstr>Számolási gyakorlat</vt:lpstr>
      <vt:lpstr>Ütközési elmélet, átmenetiállapot-elmélet</vt:lpstr>
      <vt:lpstr>Ütközési elmélet</vt:lpstr>
      <vt:lpstr>Sebességi együttható meghatározása</vt:lpstr>
      <vt:lpstr>Ütközések száma</vt:lpstr>
      <vt:lpstr>Ütközési elmélet</vt:lpstr>
      <vt:lpstr>Ütközési elmélet</vt:lpstr>
      <vt:lpstr>Ütközési elmélet</vt:lpstr>
      <vt:lpstr>Ütközési elmélet</vt:lpstr>
      <vt:lpstr>Ütközési elmélet</vt:lpstr>
      <vt:lpstr>Átmenetiállapot-elmélet (TST)</vt:lpstr>
      <vt:lpstr>Egyensúlyi állandók meghatározása</vt:lpstr>
      <vt:lpstr>Transzlációs állapotösszeg</vt:lpstr>
      <vt:lpstr>Forgási állapotösszeg</vt:lpstr>
      <vt:lpstr>Rezgési állapotösszeg</vt:lpstr>
      <vt:lpstr>Elektronikus állapotösszeg</vt:lpstr>
      <vt:lpstr>Sebességi együttható számítása  átmenetiállapot-elmélet alapján</vt:lpstr>
      <vt:lpstr>Átmenetiállapot-elmélet</vt:lpstr>
      <vt:lpstr>Átmenetiállapot-elmélet</vt:lpstr>
      <vt:lpstr>Átmenetiállapot-elmélet</vt:lpstr>
      <vt:lpstr>Átmenetiállapot-elmélet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Fizikai kémia 2 – Reakciókinetika</dc:title>
  <dc:creator>Samu Viktor</dc:creator>
  <cp:lastModifiedBy>Samu Viktor</cp:lastModifiedBy>
  <cp:revision>40</cp:revision>
  <dcterms:created xsi:type="dcterms:W3CDTF">2016-09-15T19:29:25Z</dcterms:created>
  <dcterms:modified xsi:type="dcterms:W3CDTF">2016-10-04T23:02:20Z</dcterms:modified>
</cp:coreProperties>
</file>